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3"/>
  </p:notesMasterIdLst>
  <p:sldIdLst>
    <p:sldId id="283" r:id="rId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3740"/>
    <a:srgbClr val="0000FF"/>
    <a:srgbClr val="0432FF"/>
    <a:srgbClr val="DA56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6" autoAdjust="0"/>
    <p:restoredTop sz="94676"/>
  </p:normalViewPr>
  <p:slideViewPr>
    <p:cSldViewPr snapToGrid="0" snapToObjects="1">
      <p:cViewPr>
        <p:scale>
          <a:sx n="100" d="100"/>
          <a:sy n="100" d="100"/>
        </p:scale>
        <p:origin x="1808" y="-19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E557A3-73D2-A841-A073-DB678E5690EB}" type="datetimeFigureOut">
              <a:rPr lang="en-US" smtClean="0"/>
              <a:t>8/19/2026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3D497C-C5D8-FD4A-8773-FEFD4FF778F3}" type="slidenum">
              <a:rPr lang="en-US" smtClean="0"/>
              <a:t>‹#›</a:t>
            </a:fld>
            <a:endParaRPr lang="en-US"/>
          </a:p>
        </p:txBody>
      </p:sp>
    </p:spTree>
    <p:extLst>
      <p:ext uri="{BB962C8B-B14F-4D97-AF65-F5344CB8AC3E}">
        <p14:creationId xmlns:p14="http://schemas.microsoft.com/office/powerpoint/2010/main" val="1142995078"/>
      </p:ext>
    </p:extLst>
  </p:cSld>
  <p:clrMap bg1="lt1" tx1="dk1" bg2="lt2" tx2="dk2" accent1="accent1" accent2="accent2" accent3="accent3" accent4="accent4" accent5="accent5" accent6="accent6" hlink="hlink" folHlink="folHlink"/>
  <p:notesStyle>
    <a:lvl1pPr marL="0" algn="l" defTabSz="914293" rtl="0" eaLnBrk="1" latinLnBrk="0" hangingPunct="1">
      <a:defRPr sz="1200" kern="1200">
        <a:solidFill>
          <a:schemeClr val="tx1"/>
        </a:solidFill>
        <a:latin typeface="+mn-lt"/>
        <a:ea typeface="+mn-ea"/>
        <a:cs typeface="+mn-cs"/>
      </a:defRPr>
    </a:lvl1pPr>
    <a:lvl2pPr marL="457146" algn="l" defTabSz="914293" rtl="0" eaLnBrk="1" latinLnBrk="0" hangingPunct="1">
      <a:defRPr sz="1200" kern="1200">
        <a:solidFill>
          <a:schemeClr val="tx1"/>
        </a:solidFill>
        <a:latin typeface="+mn-lt"/>
        <a:ea typeface="+mn-ea"/>
        <a:cs typeface="+mn-cs"/>
      </a:defRPr>
    </a:lvl2pPr>
    <a:lvl3pPr marL="914293" algn="l" defTabSz="914293" rtl="0" eaLnBrk="1" latinLnBrk="0" hangingPunct="1">
      <a:defRPr sz="1200" kern="1200">
        <a:solidFill>
          <a:schemeClr val="tx1"/>
        </a:solidFill>
        <a:latin typeface="+mn-lt"/>
        <a:ea typeface="+mn-ea"/>
        <a:cs typeface="+mn-cs"/>
      </a:defRPr>
    </a:lvl3pPr>
    <a:lvl4pPr marL="1371440" algn="l" defTabSz="914293" rtl="0" eaLnBrk="1" latinLnBrk="0" hangingPunct="1">
      <a:defRPr sz="1200" kern="1200">
        <a:solidFill>
          <a:schemeClr val="tx1"/>
        </a:solidFill>
        <a:latin typeface="+mn-lt"/>
        <a:ea typeface="+mn-ea"/>
        <a:cs typeface="+mn-cs"/>
      </a:defRPr>
    </a:lvl4pPr>
    <a:lvl5pPr marL="1828586" algn="l" defTabSz="914293" rtl="0" eaLnBrk="1" latinLnBrk="0" hangingPunct="1">
      <a:defRPr sz="1200" kern="1200">
        <a:solidFill>
          <a:schemeClr val="tx1"/>
        </a:solidFill>
        <a:latin typeface="+mn-lt"/>
        <a:ea typeface="+mn-ea"/>
        <a:cs typeface="+mn-cs"/>
      </a:defRPr>
    </a:lvl5pPr>
    <a:lvl6pPr marL="2285733" algn="l" defTabSz="914293" rtl="0" eaLnBrk="1" latinLnBrk="0" hangingPunct="1">
      <a:defRPr sz="1200" kern="1200">
        <a:solidFill>
          <a:schemeClr val="tx1"/>
        </a:solidFill>
        <a:latin typeface="+mn-lt"/>
        <a:ea typeface="+mn-ea"/>
        <a:cs typeface="+mn-cs"/>
      </a:defRPr>
    </a:lvl6pPr>
    <a:lvl7pPr marL="2742879" algn="l" defTabSz="914293" rtl="0" eaLnBrk="1" latinLnBrk="0" hangingPunct="1">
      <a:defRPr sz="1200" kern="1200">
        <a:solidFill>
          <a:schemeClr val="tx1"/>
        </a:solidFill>
        <a:latin typeface="+mn-lt"/>
        <a:ea typeface="+mn-ea"/>
        <a:cs typeface="+mn-cs"/>
      </a:defRPr>
    </a:lvl7pPr>
    <a:lvl8pPr marL="3200026" algn="l" defTabSz="914293" rtl="0" eaLnBrk="1" latinLnBrk="0" hangingPunct="1">
      <a:defRPr sz="1200" kern="1200">
        <a:solidFill>
          <a:schemeClr val="tx1"/>
        </a:solidFill>
        <a:latin typeface="+mn-lt"/>
        <a:ea typeface="+mn-ea"/>
        <a:cs typeface="+mn-cs"/>
      </a:defRPr>
    </a:lvl8pPr>
    <a:lvl9pPr marL="3657172" algn="l" defTabSz="91429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D9E4885-5A28-B645-9617-D4F0B0EA859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4240948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E4885-5A28-B645-9617-D4F0B0EA859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2603145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9E4885-5A28-B645-9617-D4F0B0EA859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136415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D9E4885-5A28-B645-9617-D4F0B0EA859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1158254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D9E4885-5A28-B645-9617-D4F0B0EA8594}" type="datetimeFigureOut">
              <a:rPr lang="en-US" smtClean="0"/>
              <a:t>8/19/2026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4280479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D9E4885-5A28-B645-9617-D4F0B0EA8594}" type="datetimeFigureOut">
              <a:rPr lang="en-US" smtClean="0"/>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1085541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9E4885-5A28-B645-9617-D4F0B0EA8594}" type="datetimeFigureOut">
              <a:rPr lang="en-US" smtClean="0"/>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2883577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DD9E4885-5A28-B645-9617-D4F0B0EA859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1932443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DD9E4885-5A28-B645-9617-D4F0B0EA859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1857133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E4885-5A28-B645-9617-D4F0B0EA859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3521164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E4885-5A28-B645-9617-D4F0B0EA859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3679287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DD9E4885-5A28-B645-9617-D4F0B0EA8594}" type="datetimeFigureOut">
              <a:rPr lang="en-US" smtClean="0"/>
              <a:t>8/19/2026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5EBBFF26-3C56-AC44-B2AC-CED482FDA721}" type="slidenum">
              <a:rPr lang="en-US" smtClean="0"/>
              <a:t>‹#›</a:t>
            </a:fld>
            <a:endParaRPr lang="en-US"/>
          </a:p>
        </p:txBody>
      </p:sp>
    </p:spTree>
    <p:extLst>
      <p:ext uri="{BB962C8B-B14F-4D97-AF65-F5344CB8AC3E}">
        <p14:creationId xmlns:p14="http://schemas.microsoft.com/office/powerpoint/2010/main" val="110515682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with low confidence">
            <a:extLst>
              <a:ext uri="{FF2B5EF4-FFF2-40B4-BE49-F238E27FC236}">
                <a16:creationId xmlns:a16="http://schemas.microsoft.com/office/drawing/2014/main" id="{18A71D91-0ECA-5A7B-3F54-09D2894CB2D5}"/>
              </a:ext>
            </a:extLst>
          </p:cNvPr>
          <p:cNvPicPr>
            <a:picLocks noChangeAspect="1"/>
          </p:cNvPicPr>
          <p:nvPr/>
        </p:nvPicPr>
        <p:blipFill>
          <a:blip r:embed="rId2"/>
          <a:stretch>
            <a:fillRect/>
          </a:stretch>
        </p:blipFill>
        <p:spPr>
          <a:xfrm>
            <a:off x="-3" y="8"/>
            <a:ext cx="7772400" cy="10058400"/>
          </a:xfrm>
          <a:prstGeom prst="rect">
            <a:avLst/>
          </a:prstGeom>
        </p:spPr>
      </p:pic>
      <p:sp>
        <p:nvSpPr>
          <p:cNvPr id="2" name="TextBox 1">
            <a:extLst>
              <a:ext uri="{FF2B5EF4-FFF2-40B4-BE49-F238E27FC236}">
                <a16:creationId xmlns:a16="http://schemas.microsoft.com/office/drawing/2014/main" id="{7266F3E0-A802-BC02-EE48-7B24E2EC9329}"/>
              </a:ext>
            </a:extLst>
          </p:cNvPr>
          <p:cNvSpPr txBox="1"/>
          <p:nvPr/>
        </p:nvSpPr>
        <p:spPr>
          <a:xfrm>
            <a:off x="1573619" y="1691381"/>
            <a:ext cx="4550734" cy="461665"/>
          </a:xfrm>
          <a:prstGeom prst="rect">
            <a:avLst/>
          </a:prstGeom>
          <a:noFill/>
        </p:spPr>
        <p:txBody>
          <a:bodyPr wrap="square" rtlCol="0">
            <a:spAutoFit/>
          </a:bodyPr>
          <a:lstStyle/>
          <a:p>
            <a:pPr algn="ctr"/>
            <a:r>
              <a:rPr lang="en-US" sz="2400" b="1" dirty="0">
                <a:solidFill>
                  <a:srgbClr val="FF0000"/>
                </a:solidFill>
              </a:rPr>
              <a:t>Varalakshmi </a:t>
            </a:r>
            <a:r>
              <a:rPr lang="en-US" sz="2400" b="1" dirty="0" err="1">
                <a:solidFill>
                  <a:srgbClr val="FF0000"/>
                </a:solidFill>
              </a:rPr>
              <a:t>Vratham</a:t>
            </a:r>
            <a:r>
              <a:rPr lang="en-US" sz="2400" b="1" dirty="0">
                <a:solidFill>
                  <a:srgbClr val="FF0000"/>
                </a:solidFill>
              </a:rPr>
              <a:t> Puja</a:t>
            </a:r>
          </a:p>
        </p:txBody>
      </p:sp>
      <p:sp>
        <p:nvSpPr>
          <p:cNvPr id="4" name="TextBox 3">
            <a:extLst>
              <a:ext uri="{FF2B5EF4-FFF2-40B4-BE49-F238E27FC236}">
                <a16:creationId xmlns:a16="http://schemas.microsoft.com/office/drawing/2014/main" id="{9D76C474-238F-A436-945C-B4305C4A90B5}"/>
              </a:ext>
            </a:extLst>
          </p:cNvPr>
          <p:cNvSpPr txBox="1"/>
          <p:nvPr/>
        </p:nvSpPr>
        <p:spPr>
          <a:xfrm>
            <a:off x="769370" y="4299550"/>
            <a:ext cx="6442701" cy="1200329"/>
          </a:xfrm>
          <a:prstGeom prst="rect">
            <a:avLst/>
          </a:prstGeom>
          <a:noFill/>
        </p:spPr>
        <p:txBody>
          <a:bodyPr wrap="square">
            <a:spAutoFit/>
          </a:bodyPr>
          <a:lstStyle/>
          <a:p>
            <a:pPr algn="ctr"/>
            <a:r>
              <a:rPr lang="en-US" sz="1200" b="1" i="0" u="none" strike="noStrike" dirty="0">
                <a:solidFill>
                  <a:srgbClr val="0000FF"/>
                </a:solidFill>
                <a:effectLst/>
                <a:latin typeface="Arial" panose="020B0604020202020204" pitchFamily="34" charset="0"/>
              </a:rPr>
              <a:t>Varalakshmi </a:t>
            </a:r>
            <a:r>
              <a:rPr lang="en-US" sz="1200" b="1" i="0" u="none" strike="noStrike" dirty="0" err="1">
                <a:solidFill>
                  <a:srgbClr val="0000FF"/>
                </a:solidFill>
                <a:effectLst/>
                <a:latin typeface="Arial" panose="020B0604020202020204" pitchFamily="34" charset="0"/>
              </a:rPr>
              <a:t>Vratam</a:t>
            </a:r>
            <a:r>
              <a:rPr lang="en-US" sz="1200" b="1" i="0" u="none" strike="noStrike" dirty="0">
                <a:solidFill>
                  <a:srgbClr val="0000FF"/>
                </a:solidFill>
                <a:effectLst/>
                <a:latin typeface="Arial" panose="020B0604020202020204" pitchFamily="34" charset="0"/>
              </a:rPr>
              <a:t> </a:t>
            </a:r>
            <a:r>
              <a:rPr lang="en-US" sz="1200" i="0" u="none" strike="noStrike" dirty="0">
                <a:solidFill>
                  <a:srgbClr val="0000FF"/>
                </a:solidFill>
                <a:effectLst/>
                <a:latin typeface="Arial" panose="020B0604020202020204" pitchFamily="34" charset="0"/>
              </a:rPr>
              <a:t>is also called </a:t>
            </a:r>
            <a:r>
              <a:rPr lang="en-US" sz="1200" b="1" i="0" u="none" strike="noStrike" dirty="0">
                <a:solidFill>
                  <a:srgbClr val="0000FF"/>
                </a:solidFill>
                <a:effectLst/>
                <a:latin typeface="Arial" panose="020B0604020202020204" pitchFamily="34" charset="0"/>
              </a:rPr>
              <a:t>Varalakshmi Puja</a:t>
            </a:r>
            <a:r>
              <a:rPr lang="en-US" sz="1200" i="0" u="none" strike="noStrike" dirty="0">
                <a:solidFill>
                  <a:srgbClr val="0000FF"/>
                </a:solidFill>
                <a:effectLst/>
                <a:latin typeface="Arial" panose="020B0604020202020204" pitchFamily="34" charset="0"/>
              </a:rPr>
              <a:t>, is observed by </a:t>
            </a:r>
            <a:r>
              <a:rPr lang="en-US" sz="1200" dirty="0">
                <a:solidFill>
                  <a:srgbClr val="0000FF"/>
                </a:solidFill>
                <a:latin typeface="Arial" panose="020B0604020202020204" pitchFamily="34" charset="0"/>
              </a:rPr>
              <a:t>devotees </a:t>
            </a:r>
            <a:r>
              <a:rPr lang="en-US" sz="1200" i="0" u="none" strike="noStrike" dirty="0">
                <a:solidFill>
                  <a:srgbClr val="0000FF"/>
                </a:solidFill>
                <a:effectLst/>
                <a:latin typeface="Arial" panose="020B0604020202020204" pitchFamily="34" charset="0"/>
              </a:rPr>
              <a:t>to seek blessings from the goddess of prosperity </a:t>
            </a:r>
            <a:r>
              <a:rPr lang="en-US" sz="1200" b="1" i="0" u="none" strike="noStrike" dirty="0">
                <a:solidFill>
                  <a:srgbClr val="0000FF"/>
                </a:solidFill>
                <a:effectLst/>
                <a:latin typeface="Arial" panose="020B0604020202020204" pitchFamily="34" charset="0"/>
              </a:rPr>
              <a:t>Lakshmi</a:t>
            </a:r>
            <a:r>
              <a:rPr lang="en-US" sz="1200" i="0" u="none" strike="noStrike" dirty="0">
                <a:solidFill>
                  <a:srgbClr val="0000FF"/>
                </a:solidFill>
                <a:effectLst/>
                <a:latin typeface="Arial" panose="020B0604020202020204" pitchFamily="34" charset="0"/>
              </a:rPr>
              <a:t>. Varalakshmi is the manifestation of Goddess Lakshmi who grants boons (</a:t>
            </a:r>
            <a:r>
              <a:rPr lang="en-US" sz="1200" i="1" u="none" strike="noStrike" dirty="0" err="1">
                <a:solidFill>
                  <a:srgbClr val="0000FF"/>
                </a:solidFill>
                <a:effectLst/>
                <a:latin typeface="Arial" panose="020B0604020202020204" pitchFamily="34" charset="0"/>
              </a:rPr>
              <a:t>varam</a:t>
            </a:r>
            <a:r>
              <a:rPr lang="en-US" sz="1200" i="0" u="none" strike="noStrike" dirty="0">
                <a:solidFill>
                  <a:srgbClr val="0000FF"/>
                </a:solidFill>
                <a:effectLst/>
                <a:latin typeface="Arial" panose="020B0604020202020204" pitchFamily="34" charset="0"/>
              </a:rPr>
              <a:t>). It is a puja performed primarily by women for their well-being, and to seek the goddess’s grace for good health and longevity. This puja is observed on the </a:t>
            </a:r>
            <a:r>
              <a:rPr lang="en-US" sz="1200" b="1" i="0" u="none" strike="noStrike" dirty="0">
                <a:solidFill>
                  <a:srgbClr val="0000FF"/>
                </a:solidFill>
                <a:effectLst/>
                <a:latin typeface="Arial" panose="020B0604020202020204" pitchFamily="34" charset="0"/>
              </a:rPr>
              <a:t>Friday</a:t>
            </a:r>
            <a:r>
              <a:rPr lang="en-US" sz="1200" i="0" u="none" strike="noStrike" dirty="0">
                <a:solidFill>
                  <a:srgbClr val="0000FF"/>
                </a:solidFill>
                <a:effectLst/>
                <a:latin typeface="Arial" panose="020B0604020202020204" pitchFamily="34" charset="0"/>
              </a:rPr>
              <a:t> before the day of the full moon – Purnima, in the month of </a:t>
            </a:r>
            <a:r>
              <a:rPr lang="en-US" sz="1200" b="1" i="0" u="none" strike="noStrike" dirty="0" err="1">
                <a:solidFill>
                  <a:srgbClr val="0000FF"/>
                </a:solidFill>
                <a:effectLst/>
                <a:latin typeface="Arial" panose="020B0604020202020204" pitchFamily="34" charset="0"/>
              </a:rPr>
              <a:t>Shravana</a:t>
            </a:r>
            <a:r>
              <a:rPr lang="en-US" sz="1200" i="0" u="none" strike="noStrike" dirty="0">
                <a:solidFill>
                  <a:srgbClr val="0000FF"/>
                </a:solidFill>
                <a:effectLst/>
                <a:latin typeface="Arial" panose="020B0604020202020204" pitchFamily="34" charset="0"/>
              </a:rPr>
              <a:t>, which corresponds to the Gregorian  months of July – August</a:t>
            </a:r>
            <a:endParaRPr lang="en-US" sz="1200" dirty="0">
              <a:solidFill>
                <a:srgbClr val="0000FF"/>
              </a:solidFill>
            </a:endParaRPr>
          </a:p>
        </p:txBody>
      </p:sp>
      <p:graphicFrame>
        <p:nvGraphicFramePr>
          <p:cNvPr id="6" name="Table 2">
            <a:extLst>
              <a:ext uri="{FF2B5EF4-FFF2-40B4-BE49-F238E27FC236}">
                <a16:creationId xmlns:a16="http://schemas.microsoft.com/office/drawing/2014/main" id="{027D978C-780D-0796-CB9D-E3BC4F48BEFB}"/>
              </a:ext>
            </a:extLst>
          </p:cNvPr>
          <p:cNvGraphicFramePr>
            <a:graphicFrameLocks noGrp="1"/>
          </p:cNvGraphicFramePr>
          <p:nvPr>
            <p:extLst>
              <p:ext uri="{D42A27DB-BD31-4B8C-83A1-F6EECF244321}">
                <p14:modId xmlns:p14="http://schemas.microsoft.com/office/powerpoint/2010/main" val="2655735879"/>
              </p:ext>
            </p:extLst>
          </p:nvPr>
        </p:nvGraphicFramePr>
        <p:xfrm>
          <a:off x="971290" y="5438611"/>
          <a:ext cx="6343911" cy="3780243"/>
        </p:xfrm>
        <a:graphic>
          <a:graphicData uri="http://schemas.openxmlformats.org/drawingml/2006/table">
            <a:tbl>
              <a:tblPr>
                <a:tableStyleId>{5C22544A-7EE6-4342-B048-85BDC9FD1C3A}</a:tableStyleId>
              </a:tblPr>
              <a:tblGrid>
                <a:gridCol w="1469702">
                  <a:extLst>
                    <a:ext uri="{9D8B030D-6E8A-4147-A177-3AD203B41FA5}">
                      <a16:colId xmlns:a16="http://schemas.microsoft.com/office/drawing/2014/main" val="2541586083"/>
                    </a:ext>
                  </a:extLst>
                </a:gridCol>
                <a:gridCol w="4874209">
                  <a:extLst>
                    <a:ext uri="{9D8B030D-6E8A-4147-A177-3AD203B41FA5}">
                      <a16:colId xmlns:a16="http://schemas.microsoft.com/office/drawing/2014/main" val="2478657633"/>
                    </a:ext>
                  </a:extLst>
                </a:gridCol>
              </a:tblGrid>
              <a:tr h="343950">
                <a:tc gridSpan="2">
                  <a:txBody>
                    <a:bodyPr/>
                    <a:lstStyle/>
                    <a:p>
                      <a:r>
                        <a:rPr lang="en-US" sz="1800" b="1" dirty="0">
                          <a:solidFill>
                            <a:srgbClr val="FF0000"/>
                          </a:solidFill>
                        </a:rPr>
                        <a:t>Friday, 21 Aug 2026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dirty="0"/>
                    </a:p>
                  </a:txBody>
                  <a:tcPr/>
                </a:tc>
                <a:extLst>
                  <a:ext uri="{0D108BD9-81ED-4DB2-BD59-A6C34878D82A}">
                    <a16:rowId xmlns:a16="http://schemas.microsoft.com/office/drawing/2014/main" val="1994408586"/>
                  </a:ext>
                </a:extLst>
              </a:tr>
              <a:tr h="343950">
                <a:tc>
                  <a:txBody>
                    <a:bodyPr/>
                    <a:lstStyle/>
                    <a:p>
                      <a:pPr algn="ctr"/>
                      <a:r>
                        <a:rPr lang="en-US" dirty="0">
                          <a:solidFill>
                            <a:srgbClr val="0432FF"/>
                          </a:solidFill>
                        </a:rPr>
                        <a:t> 7:15 am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rgbClr val="0432FF"/>
                          </a:solidFill>
                        </a:rPr>
                        <a:t>Kakad Aarti (Daily Event)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274820"/>
                  </a:ext>
                </a:extLst>
              </a:tr>
              <a:tr h="343950">
                <a:tc>
                  <a:txBody>
                    <a:bodyPr/>
                    <a:lstStyle/>
                    <a:p>
                      <a:pPr algn="ctr"/>
                      <a:r>
                        <a:rPr lang="en-US" dirty="0">
                          <a:solidFill>
                            <a:srgbClr val="0432FF"/>
                          </a:solidFill>
                        </a:rPr>
                        <a:t>12:00 pm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rgbClr val="0432FF"/>
                          </a:solidFill>
                        </a:rPr>
                        <a:t>Madhyana Aarti (Daily Event)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6997076"/>
                  </a:ext>
                </a:extLst>
              </a:tr>
              <a:tr h="343950">
                <a:tc>
                  <a:txBody>
                    <a:bodyPr/>
                    <a:lstStyle/>
                    <a:p>
                      <a:pPr algn="ctr"/>
                      <a:r>
                        <a:rPr lang="en-US" dirty="0">
                          <a:solidFill>
                            <a:srgbClr val="0432FF"/>
                          </a:solidFill>
                        </a:rPr>
                        <a:t> 6:15 pm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rgbClr val="0432FF"/>
                          </a:solidFill>
                        </a:rPr>
                        <a:t>Dhoop Aarti (Daily Event)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1777870"/>
                  </a:ext>
                </a:extLst>
              </a:tr>
              <a:tr h="1052181">
                <a:tc>
                  <a:txBody>
                    <a:bodyPr/>
                    <a:lstStyle/>
                    <a:p>
                      <a:pPr algn="ctr"/>
                      <a:r>
                        <a:rPr lang="en-US" b="1" dirty="0">
                          <a:solidFill>
                            <a:srgbClr val="FF0000"/>
                          </a:solidFill>
                        </a:rPr>
                        <a:t>   6:45 pm*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b="1" dirty="0">
                          <a:solidFill>
                            <a:srgbClr val="FF0000"/>
                          </a:solidFill>
                        </a:rPr>
                        <a:t>Varalakshmi </a:t>
                      </a:r>
                      <a:r>
                        <a:rPr lang="en-US" b="1" dirty="0" err="1">
                          <a:solidFill>
                            <a:srgbClr val="FF0000"/>
                          </a:solidFill>
                        </a:rPr>
                        <a:t>Vratham</a:t>
                      </a:r>
                      <a:r>
                        <a:rPr lang="en-US" b="1" dirty="0">
                          <a:solidFill>
                            <a:srgbClr val="FF0000"/>
                          </a:solidFill>
                        </a:rPr>
                        <a:t> Puja (Ganesha Puja, Prarthana, Sankalpam, Kalasa Puja, Anga Puja, Shodashoupachara Puja, </a:t>
                      </a:r>
                      <a:r>
                        <a:rPr lang="en-US" b="1" dirty="0" err="1">
                          <a:solidFill>
                            <a:srgbClr val="FF0000"/>
                          </a:solidFill>
                        </a:rPr>
                        <a:t>Thoragranthi</a:t>
                      </a:r>
                      <a:r>
                        <a:rPr lang="en-US" b="1" dirty="0">
                          <a:solidFill>
                            <a:srgbClr val="FF0000"/>
                          </a:solidFill>
                        </a:rPr>
                        <a:t> Puja, Thora </a:t>
                      </a:r>
                      <a:r>
                        <a:rPr lang="en-US" b="1" dirty="0" err="1">
                          <a:solidFill>
                            <a:srgbClr val="FF0000"/>
                          </a:solidFill>
                        </a:rPr>
                        <a:t>Bhandanam</a:t>
                      </a:r>
                      <a:r>
                        <a:rPr lang="en-US" b="1" dirty="0">
                          <a:solidFill>
                            <a:srgbClr val="FF0000"/>
                          </a:solidFill>
                        </a:rPr>
                        <a:t>, Varalakshmi Vratha Katha</a:t>
                      </a:r>
                      <a:r>
                        <a:rPr lang="en-US" sz="1530" b="1" kern="1200" dirty="0">
                          <a:solidFill>
                            <a:srgbClr val="FF0000"/>
                          </a:solidFill>
                          <a:latin typeface="+mn-lt"/>
                          <a:ea typeface="+mn-ea"/>
                          <a:cs typeface="+mn-cs"/>
                        </a:rPr>
                        <a:t>), Lakshmi Aarti, </a:t>
                      </a:r>
                      <a:r>
                        <a:rPr lang="en-US" b="1" dirty="0">
                          <a:solidFill>
                            <a:srgbClr val="FF0000"/>
                          </a:solidFill>
                        </a:rPr>
                        <a:t>Mantra Pushpam</a:t>
                      </a:r>
                      <a:endParaRPr lang="en-US" sz="1530" b="1" kern="1200" dirty="0">
                        <a:solidFill>
                          <a:srgbClr val="FF0000"/>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91152334"/>
                  </a:ext>
                </a:extLst>
              </a:tr>
              <a:tr h="237300">
                <a:tc>
                  <a:txBody>
                    <a:bodyPr/>
                    <a:lstStyle/>
                    <a:p>
                      <a:pPr algn="ctr"/>
                      <a:r>
                        <a:rPr lang="en-US" dirty="0">
                          <a:solidFill>
                            <a:srgbClr val="0432FF"/>
                          </a:solidFill>
                        </a:rPr>
                        <a:t> 9:00 pm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dirty="0">
                          <a:solidFill>
                            <a:srgbClr val="0432FF"/>
                          </a:solidFill>
                        </a:rPr>
                        <a:t>Shej Aarti (Daily Event)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25099128"/>
                  </a:ext>
                </a:extLst>
              </a:tr>
              <a:tr h="593666">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200" b="1" i="0" u="none" strike="noStrike" dirty="0">
                          <a:solidFill>
                            <a:srgbClr val="FF0000"/>
                          </a:solidFill>
                          <a:effectLst/>
                          <a:latin typeface="Calibri" panose="020F0502020204030204" pitchFamily="34" charset="0"/>
                        </a:rPr>
                        <a:t>*</a:t>
                      </a:r>
                      <a:r>
                        <a:rPr lang="en-US" sz="1200" b="0" dirty="0">
                          <a:solidFill>
                            <a:srgbClr val="7030A0"/>
                          </a:solidFill>
                        </a:rPr>
                        <a:t>No registration or fee is required to participate in the Varalakshmi </a:t>
                      </a:r>
                      <a:r>
                        <a:rPr lang="en-US" sz="1200" b="0" dirty="0" err="1">
                          <a:solidFill>
                            <a:srgbClr val="7030A0"/>
                          </a:solidFill>
                        </a:rPr>
                        <a:t>Vratha</a:t>
                      </a:r>
                      <a:r>
                        <a:rPr lang="en-US" sz="1200" b="0" dirty="0">
                          <a:solidFill>
                            <a:srgbClr val="7030A0"/>
                          </a:solidFill>
                        </a:rPr>
                        <a:t> Puja. Tokens will be distributed after 5:30 PM, followed by seating arrangements. The puja will commence once all participants are seated. Token distribution will close at 6.25pm, five minutes before the scheduled start of the puja. Participation is limited to the first 108 ladies. The Temple will provide all necessary puja materials, including picture, flowers, fruits, etc.</a:t>
                      </a:r>
                      <a:endParaRPr lang="en-US" sz="1200" b="1" dirty="0">
                        <a:solidFill>
                          <a:srgbClr val="FF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38797472"/>
                  </a:ext>
                </a:extLst>
              </a:tr>
            </a:tbl>
          </a:graphicData>
        </a:graphic>
      </p:graphicFrame>
      <p:pic>
        <p:nvPicPr>
          <p:cNvPr id="3" name="Picture 2">
            <a:extLst>
              <a:ext uri="{FF2B5EF4-FFF2-40B4-BE49-F238E27FC236}">
                <a16:creationId xmlns:a16="http://schemas.microsoft.com/office/drawing/2014/main" id="{CD2DBE0C-59AD-70D0-8F2D-643EBCEB1B7E}"/>
              </a:ext>
            </a:extLst>
          </p:cNvPr>
          <p:cNvPicPr>
            <a:picLocks noChangeAspect="1"/>
          </p:cNvPicPr>
          <p:nvPr/>
        </p:nvPicPr>
        <p:blipFill>
          <a:blip r:embed="rId3"/>
          <a:stretch>
            <a:fillRect/>
          </a:stretch>
        </p:blipFill>
        <p:spPr>
          <a:xfrm>
            <a:off x="2558770" y="2215202"/>
            <a:ext cx="2654855" cy="1996286"/>
          </a:xfrm>
          <a:prstGeom prst="rect">
            <a:avLst/>
          </a:prstGeom>
        </p:spPr>
      </p:pic>
      <p:sp>
        <p:nvSpPr>
          <p:cNvPr id="9" name="12-Point Star 2">
            <a:extLst>
              <a:ext uri="{FF2B5EF4-FFF2-40B4-BE49-F238E27FC236}">
                <a16:creationId xmlns:a16="http://schemas.microsoft.com/office/drawing/2014/main" id="{2782F39A-42BD-3B6E-CFDB-31F24529A719}"/>
              </a:ext>
            </a:extLst>
          </p:cNvPr>
          <p:cNvSpPr/>
          <p:nvPr/>
        </p:nvSpPr>
        <p:spPr>
          <a:xfrm rot="20828303">
            <a:off x="4827383" y="5520122"/>
            <a:ext cx="2869713" cy="1456484"/>
          </a:xfrm>
          <a:prstGeom prst="star12">
            <a:avLst/>
          </a:prstGeom>
          <a:solidFill>
            <a:srgbClr val="DA56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rPr>
              <a:t>*</a:t>
            </a:r>
            <a:r>
              <a:rPr lang="en-US" b="1" dirty="0"/>
              <a:t> </a:t>
            </a:r>
            <a:r>
              <a:rPr lang="en-US" sz="1200" b="1" dirty="0" err="1"/>
              <a:t>Vratham</a:t>
            </a:r>
            <a:r>
              <a:rPr lang="en-US" sz="1200" b="1" dirty="0"/>
              <a:t> is open to LADIES  only. Tokens will be issued after 5:30 PM. Seating is limited to 108 ladies</a:t>
            </a:r>
            <a:r>
              <a:rPr lang="en-US" sz="1200" dirty="0">
                <a:solidFill>
                  <a:schemeClr val="bg1"/>
                </a:solidFill>
              </a:rPr>
              <a:t>.</a:t>
            </a:r>
          </a:p>
        </p:txBody>
      </p:sp>
      <p:sp>
        <p:nvSpPr>
          <p:cNvPr id="11" name="TextBox 10">
            <a:extLst>
              <a:ext uri="{FF2B5EF4-FFF2-40B4-BE49-F238E27FC236}">
                <a16:creationId xmlns:a16="http://schemas.microsoft.com/office/drawing/2014/main" id="{66C3B7E3-743F-F5ED-E245-B798BAEA5C38}"/>
              </a:ext>
            </a:extLst>
          </p:cNvPr>
          <p:cNvSpPr txBox="1"/>
          <p:nvPr/>
        </p:nvSpPr>
        <p:spPr>
          <a:xfrm>
            <a:off x="717653" y="9091834"/>
            <a:ext cx="6600850" cy="276999"/>
          </a:xfrm>
          <a:prstGeom prst="rect">
            <a:avLst/>
          </a:prstGeom>
          <a:noFill/>
        </p:spPr>
        <p:txBody>
          <a:bodyPr wrap="square" rtlCol="0">
            <a:spAutoFit/>
          </a:bodyPr>
          <a:lstStyle/>
          <a:p>
            <a:r>
              <a:rPr lang="en-US" sz="1200" dirty="0"/>
              <a:t>For Puja rules and guidelines, please visit: https://shirdisaidallas.org/sathyanarayana-pooja-samohika </a:t>
            </a:r>
            <a:r>
              <a:rPr lang="en-US" sz="1100" dirty="0"/>
              <a:t>/</a:t>
            </a:r>
          </a:p>
        </p:txBody>
      </p:sp>
    </p:spTree>
    <p:extLst>
      <p:ext uri="{BB962C8B-B14F-4D97-AF65-F5344CB8AC3E}">
        <p14:creationId xmlns:p14="http://schemas.microsoft.com/office/powerpoint/2010/main" val="275003599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15512</TotalTime>
  <Words>296</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Saturday, March 23rd 2019 – 1 PM to 4 PM  Sairam, we are happy to share with you all that we will be celebrating Holi at New Temple. Please join.  Time: March 23rd, 1 PM to 4 PM in front of the temple.</dc:title>
  <dc:creator>BASVI AYULURI</dc:creator>
  <cp:lastModifiedBy>Narra, Gopal 000</cp:lastModifiedBy>
  <cp:revision>90</cp:revision>
  <cp:lastPrinted>2023-01-05T19:44:29Z</cp:lastPrinted>
  <dcterms:created xsi:type="dcterms:W3CDTF">2019-03-19T19:03:12Z</dcterms:created>
  <dcterms:modified xsi:type="dcterms:W3CDTF">2026-08-19T23:30:09Z</dcterms:modified>
</cp:coreProperties>
</file>